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36" r:id="rId2"/>
  </p:sldMasterIdLst>
  <p:notesMasterIdLst>
    <p:notesMasterId r:id="rId13"/>
  </p:notesMasterIdLst>
  <p:sldIdLst>
    <p:sldId id="262" r:id="rId3"/>
    <p:sldId id="257" r:id="rId4"/>
    <p:sldId id="263" r:id="rId5"/>
    <p:sldId id="266" r:id="rId6"/>
    <p:sldId id="267" r:id="rId7"/>
    <p:sldId id="264" r:id="rId8"/>
    <p:sldId id="261" r:id="rId9"/>
    <p:sldId id="260" r:id="rId10"/>
    <p:sldId id="258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D6DFD-917A-416F-B4A7-41DCEC20FBA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28AA1-C71A-497B-A075-7C0BD9FFA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4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073A2-F761-4D81-81FE-BEC5033182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2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2B440-71C6-459A-BFB4-74ECB3C85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B65388-FFB6-479D-BF28-9A19DCF70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178E7A-422C-4398-9A4A-D8F7D5DB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4C6F88-6090-4AEB-99C7-36D383DD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5D3F9-974A-42E3-8C18-866D5689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0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CDDE0-3DD0-403B-96F2-311EA794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AAE3F7-4EE2-4C82-BD18-FC1EFD1B8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5D757-B878-457C-B5E1-3EFBB2B0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64582F-4A82-4F14-A4F4-2CEB9CD4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98E6A3-BA6B-4B3C-ACD9-10BB6D35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BE2C3B-3EDD-462B-AF55-04BBE70A2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9EC13-4986-4909-89CB-C7ACBE176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69705-2494-4FC8-9438-F93CA301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0E882F-D521-401E-B33B-484069B2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3AF90-356F-45A5-A2BA-EFF14F51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8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945469"/>
            <a:ext cx="10363200" cy="7747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67229"/>
            <a:ext cx="9144000" cy="540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3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237"/>
            <a:ext cx="10515600" cy="51517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206DC88-ECC2-4336-A573-C307E73E56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0D3-C88E-4A3F-96A4-C7BBF7E39C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0DB7A3-DCA6-4666-BDD3-D4F35ABAC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71" y="69980"/>
            <a:ext cx="957943" cy="71845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A87149-936C-4B74-AD42-B5DDB5EF5FA8}"/>
              </a:ext>
            </a:extLst>
          </p:cNvPr>
          <p:cNvSpPr/>
          <p:nvPr userDrawn="1"/>
        </p:nvSpPr>
        <p:spPr>
          <a:xfrm>
            <a:off x="0" y="0"/>
            <a:ext cx="11146971" cy="85841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4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1047012" cy="858416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4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25237"/>
            <a:ext cx="11477721" cy="5151727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206DC88-ECC2-4336-A573-C307E73E56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0D3-C88E-4A3F-96A4-C7BBF7E39C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0DB7A3-DCA6-4666-BDD3-D4F35ABAC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71" y="69980"/>
            <a:ext cx="957943" cy="71845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A87149-936C-4B74-AD42-B5DDB5EF5FA8}"/>
              </a:ext>
            </a:extLst>
          </p:cNvPr>
          <p:cNvSpPr/>
          <p:nvPr userDrawn="1"/>
        </p:nvSpPr>
        <p:spPr>
          <a:xfrm>
            <a:off x="0" y="0"/>
            <a:ext cx="11146971" cy="85841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4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C6DC4C-8EC2-4D6B-9B4F-AAFD83B8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047012" cy="858416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2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542473"/>
            <a:ext cx="11477721" cy="4634490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206DC88-ECC2-4336-A573-C307E73E56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0D3-C88E-4A3F-96A4-C7BBF7E39C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0DB7A3-DCA6-4666-BDD3-D4F35ABAC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71" y="69980"/>
            <a:ext cx="957943" cy="71845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A87149-936C-4B74-AD42-B5DDB5EF5FA8}"/>
              </a:ext>
            </a:extLst>
          </p:cNvPr>
          <p:cNvSpPr/>
          <p:nvPr userDrawn="1"/>
        </p:nvSpPr>
        <p:spPr>
          <a:xfrm>
            <a:off x="0" y="-1"/>
            <a:ext cx="11146971" cy="126538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4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1E56A2-344B-45F7-86DC-197F68BB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1146969" cy="126538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ru-RU" dirty="0"/>
              <a:t>Широкий </a:t>
            </a:r>
            <a:br>
              <a:rPr lang="ru-RU" dirty="0"/>
            </a:br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01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с поя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943983"/>
            <a:ext cx="5157787" cy="112430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146045"/>
            <a:ext cx="5157787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017" y="1146045"/>
            <a:ext cx="5183188" cy="49222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206DC88-ECC2-4336-A573-C307E73E56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0D3-C88E-4A3F-96A4-C7BBF7E39C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812C1F-8998-4805-AE38-D45F92ECD2E0}"/>
              </a:ext>
            </a:extLst>
          </p:cNvPr>
          <p:cNvSpPr/>
          <p:nvPr userDrawn="1"/>
        </p:nvSpPr>
        <p:spPr>
          <a:xfrm>
            <a:off x="0" y="0"/>
            <a:ext cx="11146971" cy="85841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4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2200A0-B6EF-474F-8693-88088E63A7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71" y="69980"/>
            <a:ext cx="957943" cy="71845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85F54DB-C769-4821-B0B4-D666B603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047012" cy="858416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63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943983"/>
            <a:ext cx="5157787" cy="69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146045"/>
            <a:ext cx="5157787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017" y="1146045"/>
            <a:ext cx="5183188" cy="36845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206DC88-ECC2-4336-A573-C307E73E56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0D3-C88E-4A3F-96A4-C7BBF7E39C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812C1F-8998-4805-AE38-D45F92ECD2E0}"/>
              </a:ext>
            </a:extLst>
          </p:cNvPr>
          <p:cNvSpPr/>
          <p:nvPr userDrawn="1"/>
        </p:nvSpPr>
        <p:spPr>
          <a:xfrm>
            <a:off x="0" y="0"/>
            <a:ext cx="11146971" cy="85841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4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2200A0-B6EF-474F-8693-88088E63A7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71" y="69980"/>
            <a:ext cx="957943" cy="71845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0013B72-A771-4E4E-A9C8-A96DE533F1F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21417" y="4943983"/>
            <a:ext cx="5157787" cy="69020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DF74BB1-0476-4158-88FB-4F83F714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047012" cy="858416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15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с поя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951938"/>
            <a:ext cx="5157787" cy="3651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146045"/>
            <a:ext cx="5157787" cy="265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017" y="1146045"/>
            <a:ext cx="5183188" cy="26501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206DC88-ECC2-4336-A573-C307E73E56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0D3-C88E-4A3F-96A4-C7BBF7E39C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812C1F-8998-4805-AE38-D45F92ECD2E0}"/>
              </a:ext>
            </a:extLst>
          </p:cNvPr>
          <p:cNvSpPr/>
          <p:nvPr userDrawn="1"/>
        </p:nvSpPr>
        <p:spPr>
          <a:xfrm>
            <a:off x="0" y="0"/>
            <a:ext cx="11146971" cy="85841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4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2200A0-B6EF-474F-8693-88088E63A7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71" y="69980"/>
            <a:ext cx="957943" cy="71845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8C6033C-2E24-4862-B73F-6C56E522EE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4528562"/>
            <a:ext cx="10515600" cy="16136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DC569E-7192-462E-83BB-1FF3C9B04EC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08716" y="3951938"/>
            <a:ext cx="5157787" cy="3651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D7C8D7-3CD1-40BF-81DE-4727DE22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047012" cy="858416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95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с поя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908" y="4462443"/>
            <a:ext cx="3680691" cy="636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909" y="1135162"/>
            <a:ext cx="3680692" cy="323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206DC88-ECC2-4336-A573-C307E73E56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0D3-C88E-4A3F-96A4-C7BBF7E39C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812C1F-8998-4805-AE38-D45F92ECD2E0}"/>
              </a:ext>
            </a:extLst>
          </p:cNvPr>
          <p:cNvSpPr/>
          <p:nvPr userDrawn="1"/>
        </p:nvSpPr>
        <p:spPr>
          <a:xfrm>
            <a:off x="0" y="0"/>
            <a:ext cx="11146971" cy="85841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4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2200A0-B6EF-474F-8693-88088E63A7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71" y="69980"/>
            <a:ext cx="957943" cy="718457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E5201BD-5A0B-4FF3-AE65-F2FD84C8F5E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55653" y="4462443"/>
            <a:ext cx="3680691" cy="636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5BF41D1-B9B4-47A3-BA3D-52D690944D6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55654" y="1135162"/>
            <a:ext cx="3680692" cy="323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38AA8A9-3441-4433-B95D-155C574B60A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53397" y="4462443"/>
            <a:ext cx="3680691" cy="636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34CE498-DF52-41F3-B0B6-915A6FDF520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53398" y="1135162"/>
            <a:ext cx="3680692" cy="323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1448792-741C-443C-9C6A-49235B9E5A9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7907" y="5192115"/>
            <a:ext cx="11476180" cy="10239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A4C963B-437D-4259-A297-54340500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047012" cy="858416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9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A7B86-0A09-4331-BF51-EA6E6B6A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F31A2E-CA4E-428B-804B-6440FAFDF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70273-D33B-4686-9C1C-F3228DDF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F5DCD-1AED-4FB5-998E-89FB7C10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8D092A-657F-424A-BBCA-5614C95F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25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333" y="3167588"/>
            <a:ext cx="3816928" cy="4599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333" y="928395"/>
            <a:ext cx="3816928" cy="216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206DC88-ECC2-4336-A573-C307E73E56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0D3-C88E-4A3F-96A4-C7BBF7E39C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812C1F-8998-4805-AE38-D45F92ECD2E0}"/>
              </a:ext>
            </a:extLst>
          </p:cNvPr>
          <p:cNvSpPr/>
          <p:nvPr userDrawn="1"/>
        </p:nvSpPr>
        <p:spPr>
          <a:xfrm>
            <a:off x="0" y="0"/>
            <a:ext cx="11146971" cy="85841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4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2200A0-B6EF-474F-8693-88088E63A7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71" y="69980"/>
            <a:ext cx="957943" cy="718457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BE982DC-F619-4F86-9C48-8740B917274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187536" y="3167588"/>
            <a:ext cx="3816928" cy="4599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7EB78C5-04FB-4232-8274-F584C987B2E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87536" y="928395"/>
            <a:ext cx="3816928" cy="216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5C513D-D502-493B-B58D-10AC4FD362EC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200739" y="3167588"/>
            <a:ext cx="3816928" cy="4599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79632EF-FAB0-4960-B530-FF60A02CC45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200739" y="928395"/>
            <a:ext cx="3816928" cy="216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D0FB68E-F03F-47BD-B2FF-F35BB0EDC37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74333" y="5929605"/>
            <a:ext cx="3816928" cy="4599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B8FD239-2A44-4F65-9BBF-AB8587093C2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74333" y="3690412"/>
            <a:ext cx="3816928" cy="216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F3F764A-D477-4F57-A46E-392562437181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4187536" y="5929605"/>
            <a:ext cx="3816928" cy="4599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542084B-1163-4C84-9B6F-3D76673EC4C0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4187536" y="3690412"/>
            <a:ext cx="3816928" cy="216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EDEA1DB-7F33-4705-BB2F-F81F7D58AA5D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200739" y="5929605"/>
            <a:ext cx="3816928" cy="4599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E93A2E83-F968-49FF-B0CE-907F59D9A3B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8200739" y="3690412"/>
            <a:ext cx="3816928" cy="216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60F124D-0ED7-4BBD-9D0E-D4FF1001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047012" cy="858416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81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206DC88-ECC2-4336-A573-C307E73E56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30D3-C88E-4A3F-96A4-C7BBF7E39CA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D8D401-8071-408D-898D-30C04E3DC0BF}"/>
              </a:ext>
            </a:extLst>
          </p:cNvPr>
          <p:cNvSpPr/>
          <p:nvPr userDrawn="1"/>
        </p:nvSpPr>
        <p:spPr>
          <a:xfrm>
            <a:off x="0" y="0"/>
            <a:ext cx="11146971" cy="85841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44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46563D-E7B3-4242-A1E2-031B2D660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71" y="69980"/>
            <a:ext cx="957943" cy="7184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3B16C52-E0AD-41BA-B61B-BC272F13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047012" cy="858416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72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25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963AB-AA7D-4100-8991-BC30FB66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3469F-87A3-423F-9798-FADDFCFD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3226D-72CA-4126-AD37-F50E7BB4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CE94DD-8E6C-4DBF-BD73-E73AAC41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EBFA1-B2A8-4CEC-AB53-27213859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19F66-AF8B-48A1-B0F3-DDF26BC9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DD7A5-BF33-4DB3-83BE-E85AFEF52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897D0F-8950-4324-A636-AFF422311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252151-6CE1-47A8-B951-D655C507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58B0A0-6F3D-4D6D-B203-66FEB112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C19027-815B-4ECC-86B8-B7953111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DB88E-AF96-4CCA-9671-55BCFD7A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DF970C-8D1D-441B-A3B5-59039905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03E5AE-0F37-41C5-9840-22CD51D89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39B27F-8408-430B-9BE5-D3DC26AE3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278A3A-C646-4124-B9FF-EB2628E5B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FC5934-3C61-451F-A601-914E4B2F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2C299A-04D6-4127-BA95-169ABB0A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0788C9-9881-49C2-A180-19111B29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3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7D40-F6EC-46CB-92AA-F80838CD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D32B01-5EC9-488D-9A40-F10A743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28866F-EBD2-4909-8E3D-1B7A5EE0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05F77F-5137-4043-AB02-AB319D02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1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F55D86-5180-4DEB-965C-344E5D29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071A81-7328-40BD-B972-D92D5076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BADE7A-5D8B-40D6-8337-F5881F6D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3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E1668-B07F-4BB8-9F14-1312B6F7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CC7B0-CE09-4051-86AB-C3B92239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809A20-2122-427A-BA88-6CDEBC798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5B64F1-9289-4E23-A4C7-AF85F98F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1AF7F-8985-4CB3-9C08-6BCA32AE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0DA0C-787C-4F06-9ECA-9714474C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2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D801D-9364-4F4A-A659-E00C791C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0B3A66-A2A3-43EF-ADA7-3B6FD8C9C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B68D8C-8388-4BDA-A9D4-3079A4A2D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1FECE4-D0E9-440A-B6D7-9B21C741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E4A4EE-2860-4994-8D52-F69377C6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AC2250-6400-416E-B116-B2209B12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0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D6DFC-43DD-4849-B3C2-F0081986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99E7F-498B-4C1F-93AE-54DE04295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8F5A3-27C2-4829-99EE-2E33194C4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1077-E875-4DCF-8703-88C193F7CDF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828A0-4DF9-462E-AF67-56785122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3A439-CC8A-4B00-98BA-435F15B9C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C62FF-C237-4080-AD3A-A0AFAC063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8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C70BB">
                <a:lumMod val="100000"/>
                <a:alpha val="10000"/>
              </a:srgbClr>
            </a:gs>
            <a:gs pos="32000">
              <a:srgbClr val="1A5DAB">
                <a:alpha val="10000"/>
              </a:srgbClr>
            </a:gs>
            <a:gs pos="58000">
              <a:srgbClr val="274B9B">
                <a:alpha val="10000"/>
              </a:srgbClr>
            </a:gs>
            <a:gs pos="100000">
              <a:srgbClr val="393186">
                <a:alpha val="50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DC88-ECC2-4336-A573-C307E73E56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430D3-C88E-4A3F-96A4-C7BBF7E3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89521451-9333-41A3-9EE8-4F1CF00BD047}"/>
              </a:ext>
            </a:extLst>
          </p:cNvPr>
          <p:cNvSpPr txBox="1"/>
          <p:nvPr/>
        </p:nvSpPr>
        <p:spPr>
          <a:xfrm>
            <a:off x="1084289" y="219072"/>
            <a:ext cx="9713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обороны Российской Федерации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Военно-медицинская академия имени С.М. Кирова</a:t>
            </a:r>
          </a:p>
          <a:p>
            <a:pPr algn="ctr" defTabSz="457200">
              <a:defRPr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рентгенологии и радиологии с курсом ультразвуковой диагностики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AFF127-3746-46A0-8456-D2E817E23B43}"/>
              </a:ext>
            </a:extLst>
          </p:cNvPr>
          <p:cNvCxnSpPr>
            <a:cxnSpLocks/>
          </p:cNvCxnSpPr>
          <p:nvPr/>
        </p:nvCxnSpPr>
        <p:spPr>
          <a:xfrm>
            <a:off x="396056" y="4916138"/>
            <a:ext cx="113872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E8F1D-2642-4D1B-973E-D2646A8AF3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396" y="160792"/>
            <a:ext cx="1440000" cy="144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CBCE4A-9EC0-4419-AAC9-3443FE0B52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04" y="153098"/>
            <a:ext cx="1129920" cy="144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096552-D090-4A4F-86C3-D104FBA5B691}"/>
              </a:ext>
            </a:extLst>
          </p:cNvPr>
          <p:cNvSpPr txBox="1"/>
          <p:nvPr/>
        </p:nvSpPr>
        <p:spPr>
          <a:xfrm>
            <a:off x="0" y="2591083"/>
            <a:ext cx="12191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Разработка многоразовой маски </a:t>
            </a:r>
          </a:p>
          <a:p>
            <a:pPr lvl="0" algn="ctr"/>
            <a:r>
              <a:rPr lang="ru-RU" sz="4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защиты органов дыхания </a:t>
            </a:r>
          </a:p>
          <a:p>
            <a:pPr lvl="0" algn="ctr"/>
            <a:r>
              <a:rPr lang="ru-RU" sz="4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персонала</a:t>
            </a:r>
            <a:endParaRPr kumimoji="0" lang="ru-RU" sz="4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одзаголовок 16">
            <a:extLst>
              <a:ext uri="{FF2B5EF4-FFF2-40B4-BE49-F238E27FC236}">
                <a16:creationId xmlns:a16="http://schemas.microsoft.com/office/drawing/2014/main" id="{77A0DFE3-1D59-400E-A244-FEFF4E33F9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8025" y="5128987"/>
            <a:ext cx="117832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Железняк И.С., Кушнарев С.В.,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Ширшин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А.В.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703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6399-EBA7-4DBD-8449-C6265BA4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9C89990-70FE-4CE3-88EC-0452C4CB3440}"/>
              </a:ext>
            </a:extLst>
          </p:cNvPr>
          <p:cNvSpPr txBox="1">
            <a:spLocks/>
          </p:cNvSpPr>
          <p:nvPr/>
        </p:nvSpPr>
        <p:spPr>
          <a:xfrm>
            <a:off x="6305549" y="1690688"/>
            <a:ext cx="5610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Разработанная многоразовая маска для защиты органов дыхания может производиться в МО на 3</a:t>
            </a:r>
            <a:r>
              <a:rPr lang="en-US" dirty="0"/>
              <a:t>D-</a:t>
            </a:r>
            <a:r>
              <a:rPr lang="ru-RU" dirty="0"/>
              <a:t>принтерах и использоваться в качестве резервного СИЗ при нехватке средств защиты промышленного производства</a:t>
            </a:r>
          </a:p>
          <a:p>
            <a:r>
              <a:rPr lang="ru-RU" dirty="0"/>
              <a:t>Многоразовая маска с использованием в качестве фильтра двух ватных дисков не уступает медицинской маске по фильтрующим свойствах, а по эксплуатационным характеристикам – превосходит её</a:t>
            </a:r>
          </a:p>
          <a:p>
            <a:r>
              <a:rPr lang="ru-RU" dirty="0"/>
              <a:t>Универсальный вариант исполнения многоразовой маски обеспечивает защиту органов дыхания на уровне респиратора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025" y="1785579"/>
            <a:ext cx="5766219" cy="38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4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6399-EBA7-4DBD-8449-C6265BA4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528A9-3AF3-4CD8-96B6-59D46F47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Текущая санитарно-эпидемиологическая ситуация по </a:t>
            </a:r>
            <a:r>
              <a:rPr lang="en-US" dirty="0"/>
              <a:t>COVID-19 </a:t>
            </a:r>
            <a:r>
              <a:rPr lang="ru-RU" dirty="0"/>
              <a:t>обуславливает высокую потребность в средствах индивидуальной защиты (СИЗ) органов дыхания медицинского персонала</a:t>
            </a:r>
          </a:p>
          <a:p>
            <a:r>
              <a:rPr lang="ru-RU" dirty="0"/>
              <a:t>Рост заболеваемости может привести к нехватке СИЗ промышленного производства</a:t>
            </a:r>
          </a:p>
          <a:p>
            <a:r>
              <a:rPr lang="ru-RU" dirty="0"/>
              <a:t>Используемая в качестве резервного СИЗ ватно-марлевая повязка не обеспечивает необходимую защиту органов дыхания</a:t>
            </a:r>
          </a:p>
          <a:p>
            <a:r>
              <a:rPr lang="ru-RU" dirty="0"/>
              <a:t>Требуется разработка резервного СИЗ, который обеспечивает защиту не ниже медицинской маски и который можно производить в медицинских организациях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92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6399-EBA7-4DBD-8449-C6265BA4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Внешний вид многоразовой маски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88DA62-BE7E-489D-9953-06D2DF3001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50" y="1492250"/>
            <a:ext cx="6667500" cy="5000625"/>
          </a:xfrm>
          <a:prstGeom prst="rect">
            <a:avLst/>
          </a:prstGeom>
        </p:spPr>
      </p:pic>
      <p:sp>
        <p:nvSpPr>
          <p:cNvPr id="8" name="Выноска: линия 7">
            <a:extLst>
              <a:ext uri="{FF2B5EF4-FFF2-40B4-BE49-F238E27FC236}">
                <a16:creationId xmlns:a16="http://schemas.microsoft.com/office/drawing/2014/main" id="{024F9931-8C19-4CF9-8FD7-75B57849553B}"/>
              </a:ext>
            </a:extLst>
          </p:cNvPr>
          <p:cNvSpPr/>
          <p:nvPr/>
        </p:nvSpPr>
        <p:spPr>
          <a:xfrm flipH="1">
            <a:off x="295275" y="1492250"/>
            <a:ext cx="2114550" cy="1125537"/>
          </a:xfrm>
          <a:prstGeom prst="borderCallout1">
            <a:avLst>
              <a:gd name="adj1" fmla="val 50908"/>
              <a:gd name="adj2" fmla="val 758"/>
              <a:gd name="adj3" fmla="val 37183"/>
              <a:gd name="adj4" fmla="val -142229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Корпус маски напечатан на </a:t>
            </a:r>
          </a:p>
          <a:p>
            <a:pPr algn="ctr"/>
            <a:r>
              <a:rPr lang="ru-RU" dirty="0"/>
              <a:t>3</a:t>
            </a:r>
            <a:r>
              <a:rPr lang="en-US" dirty="0"/>
              <a:t>D-</a:t>
            </a:r>
            <a:r>
              <a:rPr lang="ru-RU" dirty="0"/>
              <a:t>принтере</a:t>
            </a:r>
          </a:p>
        </p:txBody>
      </p:sp>
      <p:sp>
        <p:nvSpPr>
          <p:cNvPr id="9" name="Выноска: линия 8">
            <a:extLst>
              <a:ext uri="{FF2B5EF4-FFF2-40B4-BE49-F238E27FC236}">
                <a16:creationId xmlns:a16="http://schemas.microsoft.com/office/drawing/2014/main" id="{9346DF52-90C4-438D-B3AD-B72A61AF59E2}"/>
              </a:ext>
            </a:extLst>
          </p:cNvPr>
          <p:cNvSpPr/>
          <p:nvPr/>
        </p:nvSpPr>
        <p:spPr>
          <a:xfrm flipH="1">
            <a:off x="295275" y="2709068"/>
            <a:ext cx="2114550" cy="2227263"/>
          </a:xfrm>
          <a:prstGeom prst="borderCallout1">
            <a:avLst>
              <a:gd name="adj1" fmla="val 50908"/>
              <a:gd name="adj2" fmla="val 758"/>
              <a:gd name="adj3" fmla="val 15707"/>
              <a:gd name="adj4" fmla="val -108292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Фиксирующие резинки с возможностью регулировки</a:t>
            </a:r>
          </a:p>
          <a:p>
            <a:pPr algn="ctr"/>
            <a:r>
              <a:rPr lang="ru-RU" dirty="0"/>
              <a:t>(на них также наноситься маркировка сотрудника)</a:t>
            </a:r>
          </a:p>
        </p:txBody>
      </p:sp>
      <p:sp>
        <p:nvSpPr>
          <p:cNvPr id="10" name="Выноска: линия 9">
            <a:extLst>
              <a:ext uri="{FF2B5EF4-FFF2-40B4-BE49-F238E27FC236}">
                <a16:creationId xmlns:a16="http://schemas.microsoft.com/office/drawing/2014/main" id="{4D13E106-CBE6-456B-BEAB-130A1F71963C}"/>
              </a:ext>
            </a:extLst>
          </p:cNvPr>
          <p:cNvSpPr/>
          <p:nvPr/>
        </p:nvSpPr>
        <p:spPr>
          <a:xfrm flipH="1">
            <a:off x="295275" y="5027613"/>
            <a:ext cx="2114550" cy="1465262"/>
          </a:xfrm>
          <a:prstGeom prst="borderCallout1">
            <a:avLst>
              <a:gd name="adj1" fmla="val 50908"/>
              <a:gd name="adj2" fmla="val 758"/>
              <a:gd name="adj3" fmla="val -102684"/>
              <a:gd name="adj4" fmla="val -98663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Оконный уплотнитель на клеевой основе для обеспечения герметичности</a:t>
            </a:r>
          </a:p>
        </p:txBody>
      </p:sp>
      <p:sp>
        <p:nvSpPr>
          <p:cNvPr id="11" name="Выноска: линия 10">
            <a:extLst>
              <a:ext uri="{FF2B5EF4-FFF2-40B4-BE49-F238E27FC236}">
                <a16:creationId xmlns:a16="http://schemas.microsoft.com/office/drawing/2014/main" id="{BE49C4C2-B9ED-4216-AA79-846FAD10E89F}"/>
              </a:ext>
            </a:extLst>
          </p:cNvPr>
          <p:cNvSpPr/>
          <p:nvPr/>
        </p:nvSpPr>
        <p:spPr>
          <a:xfrm>
            <a:off x="9782175" y="1482725"/>
            <a:ext cx="2114550" cy="2509837"/>
          </a:xfrm>
          <a:prstGeom prst="borderCallout1">
            <a:avLst>
              <a:gd name="adj1" fmla="val 50908"/>
              <a:gd name="adj2" fmla="val 758"/>
              <a:gd name="adj3" fmla="val 108842"/>
              <a:gd name="adj4" fmla="val -62950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Фильтрующий элемент:</a:t>
            </a:r>
          </a:p>
          <a:p>
            <a:pPr algn="ctr"/>
            <a:r>
              <a:rPr lang="ru-RU" dirty="0"/>
              <a:t>2 ватных диска </a:t>
            </a:r>
          </a:p>
        </p:txBody>
      </p:sp>
      <p:sp>
        <p:nvSpPr>
          <p:cNvPr id="12" name="Выноска: линия 11">
            <a:extLst>
              <a:ext uri="{FF2B5EF4-FFF2-40B4-BE49-F238E27FC236}">
                <a16:creationId xmlns:a16="http://schemas.microsoft.com/office/drawing/2014/main" id="{48001353-99A6-477F-8443-840E9157A56F}"/>
              </a:ext>
            </a:extLst>
          </p:cNvPr>
          <p:cNvSpPr/>
          <p:nvPr/>
        </p:nvSpPr>
        <p:spPr>
          <a:xfrm>
            <a:off x="9782175" y="4600576"/>
            <a:ext cx="2114550" cy="1254918"/>
          </a:xfrm>
          <a:prstGeom prst="borderCallout1">
            <a:avLst>
              <a:gd name="adj1" fmla="val 50908"/>
              <a:gd name="adj2" fmla="val 758"/>
              <a:gd name="adj3" fmla="val 85692"/>
              <a:gd name="adj4" fmla="val -58896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Фиксирующий колпачок для фильтра печатается на 3</a:t>
            </a:r>
            <a:r>
              <a:rPr lang="en-US" dirty="0"/>
              <a:t>D-</a:t>
            </a:r>
            <a:r>
              <a:rPr lang="ru-RU" dirty="0"/>
              <a:t>принтере</a:t>
            </a:r>
          </a:p>
        </p:txBody>
      </p:sp>
    </p:spTree>
    <p:extLst>
      <p:ext uri="{BB962C8B-B14F-4D97-AF65-F5344CB8AC3E}">
        <p14:creationId xmlns:p14="http://schemas.microsoft.com/office/powerpoint/2010/main" val="427991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371" y="1839351"/>
            <a:ext cx="6638240" cy="43064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6399-EBA7-4DBD-8449-C6265BA4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Варианты исполнения</a:t>
            </a:r>
          </a:p>
        </p:txBody>
      </p:sp>
      <p:sp>
        <p:nvSpPr>
          <p:cNvPr id="8" name="Выноска: линия 7">
            <a:extLst>
              <a:ext uri="{FF2B5EF4-FFF2-40B4-BE49-F238E27FC236}">
                <a16:creationId xmlns:a16="http://schemas.microsoft.com/office/drawing/2014/main" id="{024F9931-8C19-4CF9-8FD7-75B57849553B}"/>
              </a:ext>
            </a:extLst>
          </p:cNvPr>
          <p:cNvSpPr/>
          <p:nvPr/>
        </p:nvSpPr>
        <p:spPr>
          <a:xfrm flipH="1">
            <a:off x="213702" y="1296802"/>
            <a:ext cx="2767102" cy="658940"/>
          </a:xfrm>
          <a:prstGeom prst="borderCallout1">
            <a:avLst>
              <a:gd name="adj1" fmla="val 50908"/>
              <a:gd name="adj2" fmla="val 758"/>
              <a:gd name="adj3" fmla="val 224101"/>
              <a:gd name="adj4" fmla="val -46372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использованием фильтра ИВЛ</a:t>
            </a:r>
          </a:p>
        </p:txBody>
      </p:sp>
      <p:sp>
        <p:nvSpPr>
          <p:cNvPr id="9" name="Выноска: линия 8">
            <a:extLst>
              <a:ext uri="{FF2B5EF4-FFF2-40B4-BE49-F238E27FC236}">
                <a16:creationId xmlns:a16="http://schemas.microsoft.com/office/drawing/2014/main" id="{9346DF52-90C4-438D-B3AD-B72A61AF59E2}"/>
              </a:ext>
            </a:extLst>
          </p:cNvPr>
          <p:cNvSpPr/>
          <p:nvPr/>
        </p:nvSpPr>
        <p:spPr>
          <a:xfrm flipH="1">
            <a:off x="213702" y="2092252"/>
            <a:ext cx="2767103" cy="1935341"/>
          </a:xfrm>
          <a:prstGeom prst="borderCallout1">
            <a:avLst>
              <a:gd name="adj1" fmla="val 50908"/>
              <a:gd name="adj2" fmla="val 758"/>
              <a:gd name="adj3" fmla="val 90994"/>
              <a:gd name="adj4" fmla="val -56280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Сохраняется возможность использования в качестве фильтра ваттных дисков, однако сопротивление вдоху выше чем в стандартном варианте исполнения</a:t>
            </a:r>
          </a:p>
        </p:txBody>
      </p:sp>
      <p:sp>
        <p:nvSpPr>
          <p:cNvPr id="10" name="Выноска: линия 9">
            <a:extLst>
              <a:ext uri="{FF2B5EF4-FFF2-40B4-BE49-F238E27FC236}">
                <a16:creationId xmlns:a16="http://schemas.microsoft.com/office/drawing/2014/main" id="{4D13E106-CBE6-456B-BEAB-130A1F71963C}"/>
              </a:ext>
            </a:extLst>
          </p:cNvPr>
          <p:cNvSpPr/>
          <p:nvPr/>
        </p:nvSpPr>
        <p:spPr>
          <a:xfrm flipH="1">
            <a:off x="213703" y="4164103"/>
            <a:ext cx="2767103" cy="1691391"/>
          </a:xfrm>
          <a:prstGeom prst="borderCallout1">
            <a:avLst>
              <a:gd name="adj1" fmla="val 50908"/>
              <a:gd name="adj2" fmla="val 758"/>
              <a:gd name="adj3" fmla="val -7808"/>
              <a:gd name="adj4" fmla="val -55307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данным производителя фильтр ИВЛ обеспечивает защиту от 99,99% вирусов и бактерий в течение </a:t>
            </a:r>
          </a:p>
          <a:p>
            <a:pPr algn="ctr"/>
            <a:r>
              <a:rPr lang="ru-RU" dirty="0"/>
              <a:t>24 часов </a:t>
            </a:r>
          </a:p>
        </p:txBody>
      </p:sp>
      <p:sp>
        <p:nvSpPr>
          <p:cNvPr id="11" name="Выноска: линия 10">
            <a:extLst>
              <a:ext uri="{FF2B5EF4-FFF2-40B4-BE49-F238E27FC236}">
                <a16:creationId xmlns:a16="http://schemas.microsoft.com/office/drawing/2014/main" id="{BE49C4C2-B9ED-4216-AA79-846FAD10E89F}"/>
              </a:ext>
            </a:extLst>
          </p:cNvPr>
          <p:cNvSpPr/>
          <p:nvPr/>
        </p:nvSpPr>
        <p:spPr>
          <a:xfrm>
            <a:off x="9782174" y="1839351"/>
            <a:ext cx="2234421" cy="1346739"/>
          </a:xfrm>
          <a:prstGeom prst="borderCallout1">
            <a:avLst>
              <a:gd name="adj1" fmla="val 50908"/>
              <a:gd name="adj2" fmla="val 758"/>
              <a:gd name="adj3" fmla="val 89547"/>
              <a:gd name="adj4" fmla="val -43369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использованием в качестве фильтра только ватных дисков</a:t>
            </a:r>
          </a:p>
        </p:txBody>
      </p:sp>
      <p:sp>
        <p:nvSpPr>
          <p:cNvPr id="12" name="Выноска: линия 11">
            <a:extLst>
              <a:ext uri="{FF2B5EF4-FFF2-40B4-BE49-F238E27FC236}">
                <a16:creationId xmlns:a16="http://schemas.microsoft.com/office/drawing/2014/main" id="{48001353-99A6-477F-8443-840E9157A56F}"/>
              </a:ext>
            </a:extLst>
          </p:cNvPr>
          <p:cNvSpPr/>
          <p:nvPr/>
        </p:nvSpPr>
        <p:spPr>
          <a:xfrm>
            <a:off x="9782173" y="3334753"/>
            <a:ext cx="2234421" cy="1254918"/>
          </a:xfrm>
          <a:prstGeom prst="borderCallout1">
            <a:avLst>
              <a:gd name="adj1" fmla="val 50908"/>
              <a:gd name="adj2" fmla="val 758"/>
              <a:gd name="adj3" fmla="val 45822"/>
              <a:gd name="adj4" fmla="val -31232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Обеспечивает защиту на уровне медицинской маски</a:t>
            </a:r>
          </a:p>
        </p:txBody>
      </p:sp>
      <p:sp>
        <p:nvSpPr>
          <p:cNvPr id="14" name="Выноска: линия 7">
            <a:extLst>
              <a:ext uri="{FF2B5EF4-FFF2-40B4-BE49-F238E27FC236}">
                <a16:creationId xmlns:a16="http://schemas.microsoft.com/office/drawing/2014/main" id="{024F9931-8C19-4CF9-8FD7-75B57849553B}"/>
              </a:ext>
            </a:extLst>
          </p:cNvPr>
          <p:cNvSpPr/>
          <p:nvPr/>
        </p:nvSpPr>
        <p:spPr>
          <a:xfrm flipH="1">
            <a:off x="213705" y="5992004"/>
            <a:ext cx="2767102" cy="658940"/>
          </a:xfrm>
          <a:prstGeom prst="borderCallout1">
            <a:avLst>
              <a:gd name="adj1" fmla="val 50908"/>
              <a:gd name="adj2" fmla="val 758"/>
              <a:gd name="adj3" fmla="val -202677"/>
              <a:gd name="adj4" fmla="val -64453"/>
            </a:avLst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Обеспечивает защиту на уровне респиратора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46F2A7E-6E9E-4B15-8887-70A30FC05198}"/>
              </a:ext>
            </a:extLst>
          </p:cNvPr>
          <p:cNvSpPr/>
          <p:nvPr/>
        </p:nvSpPr>
        <p:spPr>
          <a:xfrm>
            <a:off x="3674127" y="6038902"/>
            <a:ext cx="1961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Универсальный </a:t>
            </a:r>
          </a:p>
          <a:p>
            <a:pPr algn="ctr"/>
            <a:r>
              <a:rPr lang="ru-RU" sz="2000" dirty="0"/>
              <a:t>вариант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6F2A7E-6E9E-4B15-8887-70A30FC05198}"/>
              </a:ext>
            </a:extLst>
          </p:cNvPr>
          <p:cNvSpPr/>
          <p:nvPr/>
        </p:nvSpPr>
        <p:spPr>
          <a:xfrm>
            <a:off x="7553139" y="6038902"/>
            <a:ext cx="1686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Стандартный </a:t>
            </a:r>
          </a:p>
          <a:p>
            <a:pPr algn="ctr"/>
            <a:r>
              <a:rPr lang="ru-RU" sz="2000" dirty="0"/>
              <a:t>вариант</a:t>
            </a:r>
          </a:p>
        </p:txBody>
      </p:sp>
    </p:spTree>
    <p:extLst>
      <p:ext uri="{BB962C8B-B14F-4D97-AF65-F5344CB8AC3E}">
        <p14:creationId xmlns:p14="http://schemas.microsoft.com/office/powerpoint/2010/main" val="121350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6399-EBA7-4DBD-8449-C6265BA4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84" y="-206831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Файлы для печати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A745B4-4A5A-4BC2-A696-E0D6EC2C8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37" y="786576"/>
            <a:ext cx="2206120" cy="2160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7BA19D-FBB6-4E7C-9E3B-F8B64850A6F8}"/>
              </a:ext>
            </a:extLst>
          </p:cNvPr>
          <p:cNvSpPr/>
          <p:nvPr/>
        </p:nvSpPr>
        <p:spPr>
          <a:xfrm>
            <a:off x="223547" y="2913985"/>
            <a:ext cx="2815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vmeda_mask_disk_L.stl</a:t>
            </a:r>
            <a:endParaRPr lang="en-US" sz="1600" dirty="0"/>
          </a:p>
          <a:p>
            <a:pPr algn="ctr"/>
            <a:r>
              <a:rPr lang="ru-RU" sz="1600" dirty="0"/>
              <a:t>маска для ватного диска </a:t>
            </a:r>
          </a:p>
          <a:p>
            <a:pPr algn="ctr"/>
            <a:r>
              <a:rPr lang="ru-RU" sz="1600" dirty="0"/>
              <a:t>большого размера (мужчины)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8BFC9F-775E-4DD4-A9A3-23B6C9B41F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6938" y="806136"/>
            <a:ext cx="2165412" cy="21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0670F1B-1E2A-48E4-AFF2-7B4EA4208D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594" y="806136"/>
            <a:ext cx="2246089" cy="216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0287E7-7CBD-4CF1-A82A-D7FEF9300F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44" y="3784272"/>
            <a:ext cx="2165413" cy="21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385E637-2138-4AD8-ABC8-0D36F82719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6938" y="3784272"/>
            <a:ext cx="2165412" cy="216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544ABDA-71A1-4E10-B531-CDA765367F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594" y="3768544"/>
            <a:ext cx="2246089" cy="21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ACFE182-866D-470C-86FF-21280E3785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9715" y="2070997"/>
            <a:ext cx="2153848" cy="21600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EC70A26-64A3-436A-B78B-B57AA63304F3}"/>
              </a:ext>
            </a:extLst>
          </p:cNvPr>
          <p:cNvSpPr/>
          <p:nvPr/>
        </p:nvSpPr>
        <p:spPr>
          <a:xfrm>
            <a:off x="3149562" y="2913985"/>
            <a:ext cx="2798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vmeda_mask_disk_M.stl</a:t>
            </a:r>
            <a:endParaRPr lang="en-US" sz="1600" dirty="0"/>
          </a:p>
          <a:p>
            <a:pPr algn="ctr"/>
            <a:r>
              <a:rPr lang="ru-RU" sz="1600" dirty="0"/>
              <a:t>маска для ватного диска </a:t>
            </a:r>
          </a:p>
          <a:p>
            <a:pPr algn="ctr"/>
            <a:r>
              <a:rPr lang="ru-RU" sz="1600" dirty="0"/>
              <a:t>среднего размера (женщины)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58BF49-1DBD-46A7-B615-34A2D0540CA6}"/>
              </a:ext>
            </a:extLst>
          </p:cNvPr>
          <p:cNvSpPr/>
          <p:nvPr/>
        </p:nvSpPr>
        <p:spPr>
          <a:xfrm>
            <a:off x="6340319" y="2926253"/>
            <a:ext cx="2573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vmeda_mask_disk_S.stl</a:t>
            </a:r>
            <a:endParaRPr lang="en-US" sz="1600" dirty="0"/>
          </a:p>
          <a:p>
            <a:pPr algn="ctr"/>
            <a:r>
              <a:rPr lang="ru-RU" sz="1600" dirty="0"/>
              <a:t>маска для ватного диска </a:t>
            </a:r>
          </a:p>
          <a:p>
            <a:pPr algn="ctr"/>
            <a:r>
              <a:rPr lang="ru-RU" sz="1600" dirty="0"/>
              <a:t>маленького размера (дети)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B73AD98-A048-413E-BCCB-14EB1BBA5BC8}"/>
              </a:ext>
            </a:extLst>
          </p:cNvPr>
          <p:cNvSpPr/>
          <p:nvPr/>
        </p:nvSpPr>
        <p:spPr>
          <a:xfrm>
            <a:off x="243900" y="5944272"/>
            <a:ext cx="2815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vmeda_mask_filter_L.stl</a:t>
            </a:r>
            <a:endParaRPr lang="en-US" sz="1600" dirty="0"/>
          </a:p>
          <a:p>
            <a:pPr algn="ctr"/>
            <a:r>
              <a:rPr lang="ru-RU" sz="1600" dirty="0"/>
              <a:t>маска для фильтра ИВЛ</a:t>
            </a:r>
          </a:p>
          <a:p>
            <a:pPr algn="ctr"/>
            <a:r>
              <a:rPr lang="ru-RU" sz="1600" dirty="0"/>
              <a:t>большого размера (мужчины)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538A4DC-A3F4-4117-AF6C-8DC5A5FC83B0}"/>
              </a:ext>
            </a:extLst>
          </p:cNvPr>
          <p:cNvSpPr/>
          <p:nvPr/>
        </p:nvSpPr>
        <p:spPr>
          <a:xfrm>
            <a:off x="3189834" y="5928544"/>
            <a:ext cx="2798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vmeda_mask_filter_M.stl</a:t>
            </a:r>
            <a:endParaRPr lang="en-US" sz="1600" dirty="0"/>
          </a:p>
          <a:p>
            <a:pPr algn="ctr"/>
            <a:r>
              <a:rPr lang="ru-RU" sz="1600" dirty="0"/>
              <a:t>маска для фильтра ИВЛ</a:t>
            </a:r>
          </a:p>
          <a:p>
            <a:pPr algn="ctr"/>
            <a:r>
              <a:rPr lang="ru-RU" sz="1600" dirty="0"/>
              <a:t>среднего размера (женщины)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F0010CE-110A-4E7F-BA82-3F78CD9E7DA0}"/>
              </a:ext>
            </a:extLst>
          </p:cNvPr>
          <p:cNvSpPr/>
          <p:nvPr/>
        </p:nvSpPr>
        <p:spPr>
          <a:xfrm>
            <a:off x="6340319" y="5928543"/>
            <a:ext cx="2573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vmeda_mask_filter_S.stl</a:t>
            </a:r>
            <a:endParaRPr lang="en-US" sz="1600" dirty="0"/>
          </a:p>
          <a:p>
            <a:pPr algn="ctr"/>
            <a:r>
              <a:rPr lang="ru-RU" sz="1600" dirty="0"/>
              <a:t>маска для фильтра ИВЛ</a:t>
            </a:r>
          </a:p>
          <a:p>
            <a:pPr algn="ctr"/>
            <a:r>
              <a:rPr lang="ru-RU" sz="1600" dirty="0"/>
              <a:t>маленького размера (дети)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3135F42-857F-4C8D-AEF5-9413DB6385AC}"/>
              </a:ext>
            </a:extLst>
          </p:cNvPr>
          <p:cNvSpPr/>
          <p:nvPr/>
        </p:nvSpPr>
        <p:spPr>
          <a:xfrm>
            <a:off x="9250933" y="4240336"/>
            <a:ext cx="26714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vmeda_cap.stl</a:t>
            </a:r>
            <a:endParaRPr lang="en-US" sz="1600" dirty="0"/>
          </a:p>
          <a:p>
            <a:pPr algn="ctr"/>
            <a:r>
              <a:rPr lang="ru-RU" sz="1600" dirty="0"/>
              <a:t>фиксирующий колпачок </a:t>
            </a:r>
          </a:p>
          <a:p>
            <a:pPr algn="ctr"/>
            <a:r>
              <a:rPr lang="ru-RU" sz="1600" dirty="0"/>
              <a:t>для прижима ватного диска </a:t>
            </a:r>
          </a:p>
          <a:p>
            <a:pPr algn="ctr"/>
            <a:r>
              <a:rPr lang="ru-RU" sz="1600" dirty="0"/>
              <a:t>(подходит ко всем маскам)</a:t>
            </a:r>
          </a:p>
        </p:txBody>
      </p:sp>
    </p:spTree>
    <p:extLst>
      <p:ext uri="{BB962C8B-B14F-4D97-AF65-F5344CB8AC3E}">
        <p14:creationId xmlns:p14="http://schemas.microsoft.com/office/powerpoint/2010/main" val="9602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6399-EBA7-4DBD-8449-C6265BA4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Параметры печати корпуса и колпачка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528A9-3AF3-4CD8-96B6-59D46F47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550" y="1825625"/>
            <a:ext cx="504825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тип печати – </a:t>
            </a:r>
            <a:r>
              <a:rPr lang="en-US" dirty="0"/>
              <a:t>FDM</a:t>
            </a:r>
          </a:p>
          <a:p>
            <a:r>
              <a:rPr lang="ru-RU" dirty="0"/>
              <a:t>материал печати – </a:t>
            </a:r>
            <a:r>
              <a:rPr lang="en-US" dirty="0"/>
              <a:t>PLA</a:t>
            </a:r>
            <a:endParaRPr lang="ru-RU" dirty="0"/>
          </a:p>
          <a:p>
            <a:r>
              <a:rPr lang="ru-RU" dirty="0"/>
              <a:t>печать без поддержек</a:t>
            </a:r>
            <a:endParaRPr lang="en-US" dirty="0"/>
          </a:p>
          <a:p>
            <a:r>
              <a:rPr lang="ru-RU" dirty="0"/>
              <a:t>100% заполнение </a:t>
            </a:r>
            <a:endParaRPr lang="en-US" dirty="0"/>
          </a:p>
          <a:p>
            <a:r>
              <a:rPr lang="ru-RU" dirty="0"/>
              <a:t>температура печати  – 230°</a:t>
            </a:r>
          </a:p>
          <a:p>
            <a:r>
              <a:rPr lang="ru-RU" dirty="0"/>
              <a:t> темп стола – 50°</a:t>
            </a:r>
          </a:p>
          <a:p>
            <a:r>
              <a:rPr lang="ru-RU" dirty="0"/>
              <a:t>скорость печати внутренних элементов – 60 мм/c</a:t>
            </a:r>
          </a:p>
          <a:p>
            <a:r>
              <a:rPr lang="ru-RU" dirty="0"/>
              <a:t>скорость печати внешней стенки – 30 мм/с</a:t>
            </a:r>
          </a:p>
          <a:p>
            <a:r>
              <a:rPr lang="ru-RU" dirty="0"/>
              <a:t>юбка – 1 сантиметр 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B6FFBD-50E0-4B35-A1D7-C87782E54996}"/>
              </a:ext>
            </a:extLst>
          </p:cNvPr>
          <p:cNvSpPr/>
          <p:nvPr/>
        </p:nvSpPr>
        <p:spPr>
          <a:xfrm>
            <a:off x="1500182" y="5916612"/>
            <a:ext cx="3736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Время печати – 7 часов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6EBB85-E6BD-4374-9857-4D7FDAAB7B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1" y="1825625"/>
            <a:ext cx="5454649" cy="40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6399-EBA7-4DBD-8449-C6265BA4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Ориентировочная себестоимость изделия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528A9-3AF3-4CD8-96B6-59D46F47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5625"/>
            <a:ext cx="10363200" cy="4351338"/>
          </a:xfrm>
        </p:spPr>
        <p:txBody>
          <a:bodyPr/>
          <a:lstStyle/>
          <a:p>
            <a:r>
              <a:rPr lang="ru-RU" dirty="0"/>
              <a:t> </a:t>
            </a:r>
            <a:r>
              <a:rPr lang="en-US" dirty="0"/>
              <a:t>PLA </a:t>
            </a:r>
            <a:r>
              <a:rPr lang="ru-RU" dirty="0"/>
              <a:t>пластик (75 </a:t>
            </a:r>
            <a:r>
              <a:rPr lang="ru-RU" dirty="0" err="1"/>
              <a:t>гр</a:t>
            </a:r>
            <a:r>
              <a:rPr lang="ru-RU" dirty="0"/>
              <a:t>) – 124 </a:t>
            </a:r>
            <a:r>
              <a:rPr lang="ru-RU" dirty="0" err="1"/>
              <a:t>руб</a:t>
            </a:r>
            <a:endParaRPr lang="ru-RU" dirty="0"/>
          </a:p>
          <a:p>
            <a:r>
              <a:rPr lang="ru-RU" dirty="0"/>
              <a:t>фиксирующие резинки (1 м) – 15 </a:t>
            </a:r>
            <a:r>
              <a:rPr lang="ru-RU" dirty="0" err="1"/>
              <a:t>руб</a:t>
            </a:r>
            <a:endParaRPr lang="ru-RU" dirty="0"/>
          </a:p>
          <a:p>
            <a:r>
              <a:rPr lang="ru-RU" dirty="0"/>
              <a:t>оконный уплотнитель на клеевой основе (50 см) – 10 </a:t>
            </a:r>
            <a:r>
              <a:rPr lang="ru-RU" dirty="0" err="1"/>
              <a:t>руб</a:t>
            </a:r>
            <a:endParaRPr lang="ru-RU" dirty="0"/>
          </a:p>
          <a:p>
            <a:r>
              <a:rPr lang="ru-RU" dirty="0"/>
              <a:t>фильтр (2 ватных диска) – 1 </a:t>
            </a:r>
            <a:r>
              <a:rPr lang="ru-RU" dirty="0" err="1"/>
              <a:t>руб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Итого: 150 </a:t>
            </a:r>
            <a:r>
              <a:rPr lang="ru-RU" dirty="0" err="1"/>
              <a:t>руб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47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6399-EBA7-4DBD-8449-C6265BA4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Внешний вид многоразовой маски </a:t>
            </a:r>
            <a:br>
              <a:rPr lang="ru-RU" dirty="0"/>
            </a:br>
            <a:r>
              <a:rPr lang="ru-RU" dirty="0"/>
              <a:t>при эксплуатации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07A8E3-998A-4FAB-8CA3-1F750D236B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325" y="1710162"/>
            <a:ext cx="4320000" cy="32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B19E38-260B-46DA-AA52-18E7A2BADE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74" y="1710162"/>
            <a:ext cx="4320000" cy="32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35A93-AC52-4D51-B1AD-A2E9F3CBC4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000" y="3522522"/>
            <a:ext cx="431999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4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6399-EBA7-4DBD-8449-C6265BA4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Преимущества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528A9-3AF3-4CD8-96B6-59D46F47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может использоваться многократно</a:t>
            </a:r>
          </a:p>
          <a:p>
            <a:r>
              <a:rPr lang="ru-RU" dirty="0"/>
              <a:t>дезинфицируется 70% раствором этилового спирта</a:t>
            </a:r>
          </a:p>
          <a:p>
            <a:r>
              <a:rPr lang="ru-RU" dirty="0"/>
              <a:t>обеспечивает лучшую герметичность по сравнению с медицинской маской</a:t>
            </a:r>
          </a:p>
          <a:p>
            <a:r>
              <a:rPr lang="ru-RU" dirty="0"/>
              <a:t>при ношении не запотевают очки</a:t>
            </a:r>
          </a:p>
          <a:p>
            <a:r>
              <a:rPr lang="ru-RU" dirty="0"/>
              <a:t>три размера маски позволяют ее подобрать под любой размер лица</a:t>
            </a:r>
          </a:p>
          <a:p>
            <a:r>
              <a:rPr lang="ru-RU" dirty="0"/>
              <a:t>снятая маска может подгоняться индивидуально под лицо нагревом корпуса бытовым феном </a:t>
            </a:r>
          </a:p>
          <a:p>
            <a:r>
              <a:rPr lang="en-US" dirty="0"/>
              <a:t>PLA </a:t>
            </a:r>
            <a:r>
              <a:rPr lang="ru-RU" dirty="0"/>
              <a:t>пластик биосовместим, </a:t>
            </a:r>
            <a:r>
              <a:rPr lang="ru-RU" dirty="0" err="1"/>
              <a:t>биоразлагаем</a:t>
            </a:r>
            <a:r>
              <a:rPr lang="ru-RU" dirty="0"/>
              <a:t>, редко вызывает аллергические реакции (применяется для изготовления посуды)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276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МедА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582</Words>
  <Application>Microsoft Office PowerPoint</Application>
  <PresentationFormat>Широкоэкранный</PresentationFormat>
  <Paragraphs>88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ВМедА</vt:lpstr>
      <vt:lpstr>Презентация PowerPoint</vt:lpstr>
      <vt:lpstr>Актуальность</vt:lpstr>
      <vt:lpstr>Внешний вид многоразовой маски</vt:lpstr>
      <vt:lpstr>Варианты исполнения</vt:lpstr>
      <vt:lpstr>Файлы для печати</vt:lpstr>
      <vt:lpstr>Параметры печати корпуса и колпачка</vt:lpstr>
      <vt:lpstr>Ориентировочная себестоимость изделия</vt:lpstr>
      <vt:lpstr>Внешний вид многоразовой маски  при эксплуатации</vt:lpstr>
      <vt:lpstr>Преимущества 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Artem</cp:lastModifiedBy>
  <cp:revision>30</cp:revision>
  <dcterms:created xsi:type="dcterms:W3CDTF">2020-04-04T06:01:52Z</dcterms:created>
  <dcterms:modified xsi:type="dcterms:W3CDTF">2020-04-12T15:22:36Z</dcterms:modified>
</cp:coreProperties>
</file>